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4" r:id="rId5"/>
    <p:sldId id="261" r:id="rId6"/>
    <p:sldId id="272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1" r:id="rId16"/>
    <p:sldId id="258" r:id="rId17"/>
    <p:sldId id="273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 descr="0_6d53d_a8282991_XL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68538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46016d3f2e53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4097338"/>
            <a:ext cx="3636963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7" descr="0_938b4_7eb8ce58_XS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15088" y="4511675"/>
            <a:ext cx="2728912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7DBBE-C8F8-4EC8-86CF-4395F109FF68}" type="datetimeFigureOut">
              <a:rPr lang="ru-RU"/>
              <a:pPr>
                <a:defRPr/>
              </a:pPr>
              <a:t>02.09.2017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30E7F-EBDF-4326-8E54-89DAB16DA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F9DB6-9355-4593-A7FF-BDD0C1155DB1}" type="datetimeFigureOut">
              <a:rPr lang="ru-RU"/>
              <a:pPr>
                <a:defRPr/>
              </a:pPr>
              <a:t>02.09.2017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2EEDE-43D9-4BDA-A956-4FA2AFF6E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647B2-561B-4AC9-B03C-0FA366CEDD17}" type="datetimeFigureOut">
              <a:rPr lang="ru-RU"/>
              <a:pPr>
                <a:defRPr/>
              </a:pPr>
              <a:t>02.09.2017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8326F-0908-4A1C-9C0B-F956D271B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0_938b4_7eb8ce58_XS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868863"/>
            <a:ext cx="290830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46016d3f2e53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930650"/>
            <a:ext cx="3857625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DEE45-1E5D-4E0F-8D5A-02DACDD45D7C}" type="datetimeFigureOut">
              <a:rPr lang="ru-RU"/>
              <a:pPr>
                <a:defRPr/>
              </a:pPr>
              <a:t>02.09.2017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069D4-1F3A-493A-B42C-8179D222C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A05A5-9323-4C7D-B8AB-3523EC459DA5}" type="datetimeFigureOut">
              <a:rPr lang="ru-RU"/>
              <a:pPr>
                <a:defRPr/>
              </a:pPr>
              <a:t>02.09.2017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55993-E1BC-4FF6-9961-78F5631FB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615CA-AE3D-4781-BFF0-9CBDC4B38562}" type="datetimeFigureOut">
              <a:rPr lang="ru-RU"/>
              <a:pPr>
                <a:defRPr/>
              </a:pPr>
              <a:t>02.09.2017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8242D-3949-45BB-BF06-FD67EA544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1CF38-D7D4-4583-A5ED-7E741BE7F09C}" type="datetimeFigureOut">
              <a:rPr lang="ru-RU"/>
              <a:pPr>
                <a:defRPr/>
              </a:pPr>
              <a:t>02.09.2017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49CB7-1BD6-49D8-86C6-D8C212E15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3A342-4061-4AF3-856C-D75A03663ABC}" type="datetimeFigureOut">
              <a:rPr lang="ru-RU"/>
              <a:pPr>
                <a:defRPr/>
              </a:pPr>
              <a:t>02.09.2017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F5C7C-A8B9-42CE-A9BA-8C20D6D73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6ECC3-DB5A-4602-AACA-8E82FE66C6B6}" type="datetimeFigureOut">
              <a:rPr lang="ru-RU"/>
              <a:pPr>
                <a:defRPr/>
              </a:pPr>
              <a:t>02.09.2017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BD3FA-27D1-4F06-98CE-C868CE9C1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A1AE3-A2EC-4D17-A2B2-4286C0F1006B}" type="datetimeFigureOut">
              <a:rPr lang="ru-RU"/>
              <a:pPr>
                <a:defRPr/>
              </a:pPr>
              <a:t>02.09.2017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6681D-B02A-4FD8-96BD-6B07E5B1F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17916-3C90-4D45-8781-7520054BCF3C}" type="datetimeFigureOut">
              <a:rPr lang="ru-RU"/>
              <a:pPr>
                <a:defRPr/>
              </a:pPr>
              <a:t>02.09.2017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1AFCF-BB24-47AC-8C39-FF83C8974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DDD98C-73BD-400F-8DFF-8A78439091EF}" type="datetimeFigureOut">
              <a:rPr lang="ru-RU"/>
              <a:pPr>
                <a:defRPr/>
              </a:pPr>
              <a:t>02.09.2017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6F4746-C46A-44B5-9149-61CC29D7E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>
    <p:strips dir="ld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ran.ru/images/jpg/1april6m.jpg" TargetMode="External"/><Relationship Id="rId13" Type="http://schemas.openxmlformats.org/officeDocument/2006/relationships/hyperlink" Target="http://www.media-kuban.ru/images/thumbs/6/4/2/59246_original.jpg" TargetMode="External"/><Relationship Id="rId3" Type="http://schemas.openxmlformats.org/officeDocument/2006/relationships/hyperlink" Target="http://images03.olx.ru/ui/2/14/80/17251480_2.jpg" TargetMode="External"/><Relationship Id="rId7" Type="http://schemas.openxmlformats.org/officeDocument/2006/relationships/hyperlink" Target="http://autoomir.ru/images/articles/20091108093448814_1.jpg" TargetMode="External"/><Relationship Id="rId12" Type="http://schemas.openxmlformats.org/officeDocument/2006/relationships/hyperlink" Target="http://cs10307.vkontakte.ru/u19056537/149052271/x_8137404b.jpg" TargetMode="External"/><Relationship Id="rId2" Type="http://schemas.openxmlformats.org/officeDocument/2006/relationships/hyperlink" Target="http://feliciya-2012.ru/wp-content/uploads/2012/02/Zu3Og9Io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5508/mr-serg-bask.2e8/0_50998_6d4e8e09_XL" TargetMode="External"/><Relationship Id="rId11" Type="http://schemas.openxmlformats.org/officeDocument/2006/relationships/hyperlink" Target="http://img0.liveinternet.ru/images/attach/c/0/42/164/42164948_image_4135.jpg" TargetMode="External"/><Relationship Id="rId5" Type="http://schemas.openxmlformats.org/officeDocument/2006/relationships/hyperlink" Target="http://www.agro-komplekt.com/images/Niva.gif" TargetMode="External"/><Relationship Id="rId10" Type="http://schemas.openxmlformats.org/officeDocument/2006/relationships/hyperlink" Target="http://www.yaplakal.com/uploads/post-3-13135577074077.jpg" TargetMode="External"/><Relationship Id="rId4" Type="http://schemas.openxmlformats.org/officeDocument/2006/relationships/hyperlink" Target="http://www.velosite.ru/wcmfiles/wheeler_junior_200_08_800.jpg" TargetMode="External"/><Relationship Id="rId9" Type="http://schemas.openxmlformats.org/officeDocument/2006/relationships/hyperlink" Target="http://tleasing.ykt.ru/sites/default/files/products/b821.jpg?129764718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zv.innovaterussia.ru/attach/828894/w690" TargetMode="External"/><Relationship Id="rId2" Type="http://schemas.openxmlformats.org/officeDocument/2006/relationships/hyperlink" Target="http://dosaaf34.ru/wp-content/gallery/profession-citizen/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rozagadki.ru/203-detskie-zagadki-pro-korabl.html" TargetMode="External"/><Relationship Id="rId4" Type="http://schemas.openxmlformats.org/officeDocument/2006/relationships/hyperlink" Target="http://www.zagadki.org/riddles/transport/2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813" y="1412875"/>
            <a:ext cx="5761037" cy="25923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Картинный словарь. </a:t>
            </a:r>
            <a:br>
              <a:rPr lang="ru-RU" sz="6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Транспорт.</a:t>
            </a:r>
            <a:endParaRPr lang="ru-RU" sz="60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1143000"/>
          </a:xfrm>
        </p:spPr>
        <p:txBody>
          <a:bodyPr/>
          <a:lstStyle/>
          <a:p>
            <a:r>
              <a:rPr lang="ru-RU" sz="6000" b="1" smtClean="0">
                <a:latin typeface="Monotype Corsiva" pitchFamily="66" charset="0"/>
              </a:rPr>
              <a:t>Р</a:t>
            </a:r>
            <a:r>
              <a:rPr lang="ru-RU" sz="6000" b="1" smtClean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r>
              <a:rPr lang="ru-RU" sz="6000" b="1" smtClean="0">
                <a:latin typeface="Monotype Corsiva" pitchFamily="66" charset="0"/>
              </a:rPr>
              <a:t>кета</a:t>
            </a:r>
          </a:p>
        </p:txBody>
      </p:sp>
      <p:pic>
        <p:nvPicPr>
          <p:cNvPr id="4" name="Содержимое 3" descr="1april6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332656"/>
            <a:ext cx="3238092" cy="4439504"/>
          </a:xfrm>
          <a:effectLst>
            <a:softEdge rad="112500"/>
          </a:effectLst>
        </p:spPr>
      </p:pic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395288" y="2492375"/>
            <a:ext cx="4572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Распустила алый хвост, </a:t>
            </a:r>
            <a:br>
              <a:rPr lang="ru-RU" sz="32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Улетела в стаю звёзд, </a:t>
            </a:r>
            <a:br>
              <a:rPr lang="ru-RU" sz="32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Наш народ построил эту</a:t>
            </a:r>
          </a:p>
          <a:p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 Межпланетную... 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3000" cy="1143000"/>
          </a:xfrm>
        </p:spPr>
        <p:txBody>
          <a:bodyPr/>
          <a:lstStyle/>
          <a:p>
            <a:r>
              <a:rPr lang="ru-RU" sz="6000" b="1" smtClean="0">
                <a:latin typeface="Monotype Corsiva" pitchFamily="66" charset="0"/>
              </a:rPr>
              <a:t>Тракт</a:t>
            </a:r>
            <a:r>
              <a:rPr lang="ru-RU" sz="6000" b="1" smtClean="0">
                <a:solidFill>
                  <a:srgbClr val="FF0000"/>
                </a:solidFill>
                <a:latin typeface="Monotype Corsiva" pitchFamily="66" charset="0"/>
              </a:rPr>
              <a:t>о</a:t>
            </a:r>
            <a:r>
              <a:rPr lang="ru-RU" sz="6000" b="1" smtClean="0">
                <a:latin typeface="Monotype Corsiva" pitchFamily="66" charset="0"/>
              </a:rPr>
              <a:t>р</a:t>
            </a:r>
          </a:p>
        </p:txBody>
      </p:sp>
      <p:pic>
        <p:nvPicPr>
          <p:cNvPr id="4" name="Содержимое 3" descr="b8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476672"/>
            <a:ext cx="4469482" cy="3700731"/>
          </a:xfrm>
          <a:effectLst>
            <a:softEdge rad="112500"/>
          </a:effectLst>
        </p:spPr>
      </p:pic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250825" y="256540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Monotype Corsiva" pitchFamily="66" charset="0"/>
              </a:rPr>
              <a:t>Овсом не кормят, </a:t>
            </a:r>
            <a:br>
              <a:rPr lang="ru-RU" sz="36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600" b="1">
                <a:solidFill>
                  <a:srgbClr val="002060"/>
                </a:solidFill>
                <a:latin typeface="Monotype Corsiva" pitchFamily="66" charset="0"/>
              </a:rPr>
              <a:t>Кнутом не гонят, </a:t>
            </a:r>
            <a:br>
              <a:rPr lang="ru-RU" sz="36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600" b="1">
                <a:solidFill>
                  <a:srgbClr val="002060"/>
                </a:solidFill>
                <a:latin typeface="Monotype Corsiva" pitchFamily="66" charset="0"/>
              </a:rPr>
              <a:t>А как пашет – </a:t>
            </a:r>
            <a:br>
              <a:rPr lang="ru-RU" sz="36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600" b="1">
                <a:solidFill>
                  <a:srgbClr val="002060"/>
                </a:solidFill>
                <a:latin typeface="Monotype Corsiva" pitchFamily="66" charset="0"/>
              </a:rPr>
              <a:t>Семь плугов тащит.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3457575" cy="1143000"/>
          </a:xfrm>
        </p:spPr>
        <p:txBody>
          <a:bodyPr/>
          <a:lstStyle/>
          <a:p>
            <a:r>
              <a:rPr lang="ru-RU" sz="6000" b="1" smtClean="0">
                <a:latin typeface="Monotype Corsiva" pitchFamily="66" charset="0"/>
              </a:rPr>
              <a:t>Тр</a:t>
            </a:r>
            <a:r>
              <a:rPr lang="ru-RU" sz="6000" b="1" smtClean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r>
              <a:rPr lang="ru-RU" sz="6000" b="1" smtClean="0">
                <a:latin typeface="Monotype Corsiva" pitchFamily="66" charset="0"/>
              </a:rPr>
              <a:t>мвай</a:t>
            </a:r>
          </a:p>
        </p:txBody>
      </p:sp>
      <p:pic>
        <p:nvPicPr>
          <p:cNvPr id="4" name="Содержимое 3" descr="post-3-131355770740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260648"/>
            <a:ext cx="4934677" cy="3701008"/>
          </a:xfrm>
          <a:effectLst>
            <a:softEdge rad="112500"/>
          </a:effectLst>
        </p:spPr>
      </p:pic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2555875" y="4076700"/>
            <a:ext cx="509428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Спозаранку за окошком </a:t>
            </a:r>
            <a:br>
              <a:rPr lang="ru-RU" sz="32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Стук, и звон, и кутерьма. </a:t>
            </a:r>
            <a:br>
              <a:rPr lang="ru-RU" sz="32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По прямым стальным дорожкам </a:t>
            </a:r>
            <a:br>
              <a:rPr lang="ru-RU" sz="32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Ходят красные дома.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549275"/>
            <a:ext cx="3756025" cy="1143000"/>
          </a:xfrm>
        </p:spPr>
        <p:txBody>
          <a:bodyPr/>
          <a:lstStyle/>
          <a:p>
            <a:r>
              <a:rPr lang="ru-RU" sz="6000" b="1" smtClean="0">
                <a:latin typeface="Monotype Corsiva" pitchFamily="66" charset="0"/>
              </a:rPr>
              <a:t>Тр</a:t>
            </a:r>
            <a:r>
              <a:rPr lang="ru-RU" sz="6000" b="1" smtClean="0">
                <a:solidFill>
                  <a:srgbClr val="FF0000"/>
                </a:solidFill>
                <a:latin typeface="Monotype Corsiva" pitchFamily="66" charset="0"/>
              </a:rPr>
              <a:t>олл</a:t>
            </a:r>
            <a:r>
              <a:rPr lang="ru-RU" sz="6000" b="1" smtClean="0">
                <a:latin typeface="Monotype Corsiva" pitchFamily="66" charset="0"/>
              </a:rPr>
              <a:t>ейбус</a:t>
            </a:r>
          </a:p>
        </p:txBody>
      </p:sp>
      <p:pic>
        <p:nvPicPr>
          <p:cNvPr id="4" name="Содержимое 3" descr="42164948_image_41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332656"/>
            <a:ext cx="4559465" cy="3419599"/>
          </a:xfrm>
          <a:effectLst>
            <a:softEdge rad="112500"/>
          </a:effectLst>
        </p:spPr>
      </p:pic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323850" y="2781300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Monotype Corsiva" pitchFamily="66" charset="0"/>
              </a:rPr>
              <a:t>Я мчусь, держусь за провода, </a:t>
            </a:r>
          </a:p>
          <a:p>
            <a:r>
              <a:rPr lang="ru-RU" sz="3600" b="1">
                <a:solidFill>
                  <a:srgbClr val="002060"/>
                </a:solidFill>
                <a:latin typeface="Monotype Corsiva" pitchFamily="66" charset="0"/>
              </a:rPr>
              <a:t>не заблужусь я никогда.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3708400" cy="1143000"/>
          </a:xfrm>
        </p:spPr>
        <p:txBody>
          <a:bodyPr/>
          <a:lstStyle/>
          <a:p>
            <a:r>
              <a:rPr lang="ru-RU" sz="6000" b="1" smtClean="0">
                <a:latin typeface="Monotype Corsiva" pitchFamily="66" charset="0"/>
              </a:rPr>
              <a:t>Экск</a:t>
            </a:r>
            <a:r>
              <a:rPr lang="ru-RU" sz="6000" b="1" smtClean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r>
              <a:rPr lang="ru-RU" sz="6000" b="1" smtClean="0">
                <a:latin typeface="Monotype Corsiva" pitchFamily="66" charset="0"/>
              </a:rPr>
              <a:t>ват</a:t>
            </a:r>
            <a:r>
              <a:rPr lang="ru-RU" sz="6000" b="1" smtClean="0">
                <a:solidFill>
                  <a:srgbClr val="FF0000"/>
                </a:solidFill>
                <a:latin typeface="Monotype Corsiva" pitchFamily="66" charset="0"/>
              </a:rPr>
              <a:t>о</a:t>
            </a:r>
            <a:r>
              <a:rPr lang="ru-RU" sz="6000" b="1" smtClean="0">
                <a:latin typeface="Monotype Corsiva" pitchFamily="66" charset="0"/>
              </a:rPr>
              <a:t>р</a:t>
            </a:r>
          </a:p>
        </p:txBody>
      </p:sp>
      <p:pic>
        <p:nvPicPr>
          <p:cNvPr id="4" name="Содержимое 3" descr="x_8137404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260649"/>
            <a:ext cx="5108798" cy="3816424"/>
          </a:xfrm>
          <a:effectLst>
            <a:softEdge rad="112500"/>
          </a:effectLst>
        </p:spPr>
      </p:pic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2627313" y="3933825"/>
            <a:ext cx="45720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К нам во двор забрался крот, </a:t>
            </a:r>
            <a:br>
              <a:rPr lang="ru-RU" sz="28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Роет землю у ворот: </a:t>
            </a:r>
            <a:br>
              <a:rPr lang="ru-RU" sz="28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Тонна в рот земли войдёт, </a:t>
            </a:r>
            <a:br>
              <a:rPr lang="ru-RU" sz="28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Если крот откроет рот! 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075" cy="1143000"/>
          </a:xfrm>
        </p:spPr>
        <p:txBody>
          <a:bodyPr/>
          <a:lstStyle/>
          <a:p>
            <a:r>
              <a:rPr lang="ru-RU" sz="6000" b="1" smtClean="0">
                <a:latin typeface="Monotype Corsiva" pitchFamily="66" charset="0"/>
              </a:rPr>
              <a:t>Эск</a:t>
            </a:r>
            <a:r>
              <a:rPr lang="ru-RU" sz="6000" b="1" smtClean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r>
              <a:rPr lang="ru-RU" sz="6000" b="1" smtClean="0">
                <a:latin typeface="Monotype Corsiva" pitchFamily="66" charset="0"/>
              </a:rPr>
              <a:t>лат</a:t>
            </a:r>
            <a:r>
              <a:rPr lang="ru-RU" sz="6000" b="1" smtClean="0">
                <a:solidFill>
                  <a:srgbClr val="FF0000"/>
                </a:solidFill>
                <a:latin typeface="Monotype Corsiva" pitchFamily="66" charset="0"/>
              </a:rPr>
              <a:t>о</a:t>
            </a:r>
            <a:r>
              <a:rPr lang="ru-RU" sz="6000" b="1" smtClean="0">
                <a:latin typeface="Monotype Corsiva" pitchFamily="66" charset="0"/>
              </a:rPr>
              <a:t>р</a:t>
            </a:r>
          </a:p>
        </p:txBody>
      </p:sp>
      <p:pic>
        <p:nvPicPr>
          <p:cNvPr id="4" name="Содержимое 3" descr="59246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260648"/>
            <a:ext cx="5089748" cy="3825794"/>
          </a:xfrm>
          <a:effectLst>
            <a:softEdge rad="112500"/>
          </a:effectLst>
        </p:spPr>
      </p:pic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0" y="2708275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Monotype Corsiva" pitchFamily="66" charset="0"/>
              </a:rPr>
              <a:t>Где бывает: </a:t>
            </a:r>
            <a:br>
              <a:rPr lang="ru-RU" sz="36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600" b="1">
                <a:solidFill>
                  <a:srgbClr val="002060"/>
                </a:solidFill>
                <a:latin typeface="Monotype Corsiva" pitchFamily="66" charset="0"/>
              </a:rPr>
              <a:t>Человек стоит, </a:t>
            </a:r>
            <a:br>
              <a:rPr lang="ru-RU" sz="36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600" b="1">
                <a:solidFill>
                  <a:srgbClr val="002060"/>
                </a:solidFill>
                <a:latin typeface="Monotype Corsiva" pitchFamily="66" charset="0"/>
              </a:rPr>
              <a:t>Лестница шагает?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ru-RU" sz="5400" b="1" smtClean="0">
                <a:solidFill>
                  <a:srgbClr val="FF0000"/>
                </a:solidFill>
                <a:latin typeface="Monotype Corsiva" pitchFamily="66" charset="0"/>
              </a:rPr>
              <a:t>Источники: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7610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800" smtClean="0"/>
              <a:t>http://img-fotki.yandex.ru/get/4518/89635038.568/0_6d53d_a8282991_XL </a:t>
            </a:r>
            <a:r>
              <a:rPr lang="ru-RU" sz="1800" smtClean="0"/>
              <a:t>- картинки для фона</a:t>
            </a:r>
          </a:p>
          <a:p>
            <a:pPr>
              <a:buFont typeface="Arial" charset="0"/>
              <a:buNone/>
            </a:pPr>
            <a:r>
              <a:rPr lang="en-US" sz="1800" smtClean="0"/>
              <a:t>http://s19.radikal.ru/i192/0908/4e/46016d3f2e53.png</a:t>
            </a:r>
            <a:r>
              <a:rPr lang="ru-RU" sz="1800" smtClean="0"/>
              <a:t> - картинки для фона</a:t>
            </a:r>
          </a:p>
          <a:p>
            <a:pPr>
              <a:buFont typeface="Arial" charset="0"/>
              <a:buNone/>
            </a:pPr>
            <a:r>
              <a:rPr lang="en-US" sz="1800" smtClean="0">
                <a:hlinkClick r:id="rId2"/>
              </a:rPr>
              <a:t>http://feliciya-2012.ru/wp-content/uploads/2012/02/Zu3Og9Io.jpg</a:t>
            </a:r>
            <a:r>
              <a:rPr lang="ru-RU" sz="1800" smtClean="0"/>
              <a:t> – автобус</a:t>
            </a:r>
          </a:p>
          <a:p>
            <a:pPr>
              <a:buFont typeface="Arial" charset="0"/>
              <a:buNone/>
            </a:pPr>
            <a:r>
              <a:rPr lang="en-US" sz="1800" smtClean="0">
                <a:hlinkClick r:id="rId3"/>
              </a:rPr>
              <a:t>http://images03.olx.ru/ui/2/14/80/17251480_2.jpg</a:t>
            </a:r>
            <a:r>
              <a:rPr lang="ru-RU" sz="1800" smtClean="0"/>
              <a:t> – бульдозер</a:t>
            </a:r>
          </a:p>
          <a:p>
            <a:pPr>
              <a:buFont typeface="Arial" charset="0"/>
              <a:buNone/>
            </a:pPr>
            <a:r>
              <a:rPr lang="en-US" sz="1800" smtClean="0">
                <a:hlinkClick r:id="rId4"/>
              </a:rPr>
              <a:t>http://www.velosite.ru/wcmfiles/wheeler_junior_200_08_800.jpg</a:t>
            </a:r>
            <a:r>
              <a:rPr lang="ru-RU" sz="1800" smtClean="0"/>
              <a:t> – велосипед</a:t>
            </a:r>
          </a:p>
          <a:p>
            <a:pPr>
              <a:buFont typeface="Arial" charset="0"/>
              <a:buNone/>
            </a:pPr>
            <a:r>
              <a:rPr lang="en-US" sz="1800" smtClean="0">
                <a:hlinkClick r:id="rId5"/>
              </a:rPr>
              <a:t>http://www.agro-komplekt.com/images/Niva.gif</a:t>
            </a:r>
            <a:r>
              <a:rPr lang="ru-RU" sz="1800" smtClean="0"/>
              <a:t> – комбайн</a:t>
            </a:r>
          </a:p>
          <a:p>
            <a:pPr>
              <a:buFont typeface="Arial" charset="0"/>
              <a:buNone/>
            </a:pPr>
            <a:r>
              <a:rPr lang="en-US" sz="1800" smtClean="0">
                <a:hlinkClick r:id="rId6"/>
              </a:rPr>
              <a:t>http://img-fotki.yandex.ru/get/5508/mr-serg-bask.2e8/0_50998_6d4e8e09_XL</a:t>
            </a:r>
            <a:r>
              <a:rPr lang="ru-RU" sz="1800" smtClean="0"/>
              <a:t> – корабль</a:t>
            </a:r>
          </a:p>
          <a:p>
            <a:pPr>
              <a:buFont typeface="Arial" charset="0"/>
              <a:buNone/>
            </a:pPr>
            <a:r>
              <a:rPr lang="en-US" sz="1800" smtClean="0">
                <a:hlinkClick r:id="rId7"/>
              </a:rPr>
              <a:t>http://autoomir.ru/images/articles/20091108093448814_1.jpg</a:t>
            </a:r>
            <a:r>
              <a:rPr lang="ru-RU" sz="1800" smtClean="0"/>
              <a:t> – машина</a:t>
            </a:r>
          </a:p>
          <a:p>
            <a:pPr>
              <a:buFont typeface="Arial" charset="0"/>
              <a:buNone/>
            </a:pPr>
            <a:r>
              <a:rPr lang="en-US" sz="1800" smtClean="0">
                <a:hlinkClick r:id="rId8"/>
              </a:rPr>
              <a:t>http://www.buran.ru/images/jpg/1april6m.jpg</a:t>
            </a:r>
            <a:r>
              <a:rPr lang="ru-RU" sz="1800" smtClean="0"/>
              <a:t> – ракета</a:t>
            </a:r>
          </a:p>
          <a:p>
            <a:pPr>
              <a:buFont typeface="Arial" charset="0"/>
              <a:buNone/>
            </a:pPr>
            <a:r>
              <a:rPr lang="en-US" sz="1800" smtClean="0">
                <a:hlinkClick r:id="rId9"/>
              </a:rPr>
              <a:t>http://tleasing.ykt.ru/sites/default/files/products/b821.jpg?1297647189</a:t>
            </a:r>
            <a:r>
              <a:rPr lang="ru-RU" sz="1800" smtClean="0"/>
              <a:t> – трактор</a:t>
            </a:r>
          </a:p>
          <a:p>
            <a:pPr>
              <a:buFont typeface="Arial" charset="0"/>
              <a:buNone/>
            </a:pPr>
            <a:r>
              <a:rPr lang="en-US" sz="1800" smtClean="0">
                <a:hlinkClick r:id="rId10"/>
              </a:rPr>
              <a:t>http://www.yaplakal.com/uploads/post-3-13135577074077.jpg</a:t>
            </a:r>
            <a:r>
              <a:rPr lang="ru-RU" sz="1800" smtClean="0"/>
              <a:t> – трамвай</a:t>
            </a:r>
          </a:p>
          <a:p>
            <a:pPr>
              <a:buFont typeface="Arial" charset="0"/>
              <a:buNone/>
            </a:pPr>
            <a:r>
              <a:rPr lang="en-US" sz="1800" smtClean="0">
                <a:hlinkClick r:id="rId11"/>
              </a:rPr>
              <a:t>http://img0.liveinternet.ru/images/attach/c/0/42/164/42164948_image_4135.jpg</a:t>
            </a:r>
            <a:r>
              <a:rPr lang="ru-RU" sz="1800" smtClean="0"/>
              <a:t> – троллейбус</a:t>
            </a:r>
          </a:p>
          <a:p>
            <a:pPr>
              <a:buFont typeface="Arial" charset="0"/>
              <a:buNone/>
            </a:pPr>
            <a:r>
              <a:rPr lang="en-US" sz="1800" smtClean="0">
                <a:hlinkClick r:id="rId12"/>
              </a:rPr>
              <a:t>http://cs10307.vkontakte.ru/u19056537/149052271/x_8137404b.jpg</a:t>
            </a:r>
            <a:r>
              <a:rPr lang="ru-RU" sz="1800" smtClean="0"/>
              <a:t> – экскаватор</a:t>
            </a:r>
          </a:p>
          <a:p>
            <a:pPr>
              <a:buFont typeface="Arial" charset="0"/>
              <a:buNone/>
            </a:pPr>
            <a:r>
              <a:rPr lang="en-US" sz="1800" smtClean="0">
                <a:hlinkClick r:id="rId13"/>
              </a:rPr>
              <a:t>http://www.media-kuban.ru/images/thumbs/6/4/2/59246_original.jpg</a:t>
            </a:r>
            <a:r>
              <a:rPr lang="ru-RU" sz="1800" smtClean="0"/>
              <a:t> - эскалатор</a:t>
            </a:r>
          </a:p>
          <a:p>
            <a:pPr>
              <a:buFont typeface="Arial" charset="0"/>
              <a:buNone/>
            </a:pPr>
            <a:endParaRPr lang="ru-RU" sz="1800" smtClean="0"/>
          </a:p>
          <a:p>
            <a:pPr>
              <a:buFont typeface="Arial" charset="0"/>
              <a:buNone/>
            </a:pPr>
            <a:endParaRPr lang="ru-RU" sz="1800" smtClean="0"/>
          </a:p>
          <a:p>
            <a:pPr>
              <a:buFont typeface="Arial" charset="0"/>
              <a:buNone/>
            </a:pPr>
            <a:endParaRPr lang="ru-RU" sz="1800" smtClean="0"/>
          </a:p>
          <a:p>
            <a:pPr>
              <a:buFont typeface="Arial" charset="0"/>
              <a:buNone/>
            </a:pPr>
            <a:endParaRPr lang="ru-RU" sz="1800" smtClean="0"/>
          </a:p>
          <a:p>
            <a:pPr>
              <a:buFont typeface="Arial" charset="0"/>
              <a:buNone/>
            </a:pPr>
            <a:endParaRPr lang="ru-RU" sz="1800" smtClean="0"/>
          </a:p>
          <a:p>
            <a:pPr>
              <a:buFont typeface="Arial" charset="0"/>
              <a:buNone/>
            </a:pPr>
            <a:endParaRPr lang="ru-RU" sz="1800" smtClean="0"/>
          </a:p>
          <a:p>
            <a:pPr>
              <a:buFont typeface="Arial" charset="0"/>
              <a:buNone/>
            </a:pPr>
            <a:endParaRPr lang="ru-RU" sz="1800" smtClean="0"/>
          </a:p>
          <a:p>
            <a:pPr>
              <a:buFont typeface="Arial" charset="0"/>
              <a:buNone/>
            </a:pPr>
            <a:endParaRPr lang="ru-RU" sz="1800" smtClean="0"/>
          </a:p>
          <a:p>
            <a:pPr>
              <a:buFont typeface="Arial" charset="0"/>
              <a:buNone/>
            </a:pPr>
            <a:endParaRPr lang="ru-RU" sz="1800" smtClean="0"/>
          </a:p>
          <a:p>
            <a:pPr>
              <a:buFont typeface="Arial" charset="0"/>
              <a:buNone/>
            </a:pPr>
            <a:endParaRPr lang="ru-RU" sz="1800" smtClean="0"/>
          </a:p>
          <a:p>
            <a:pPr>
              <a:buFont typeface="Arial" charset="0"/>
              <a:buNone/>
            </a:pPr>
            <a:endParaRPr lang="ru-RU" sz="1800" smtClean="0"/>
          </a:p>
          <a:p>
            <a:pPr>
              <a:buFont typeface="Arial" charset="0"/>
              <a:buNone/>
            </a:pPr>
            <a:endParaRPr lang="ru-RU" sz="1800" smtClean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6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800" smtClean="0">
                <a:hlinkClick r:id="rId2"/>
              </a:rPr>
              <a:t>http://dosaaf34.ru/wp-content/gallery/profession-citizen/1.jpg</a:t>
            </a:r>
            <a:r>
              <a:rPr lang="ru-RU" sz="1800" smtClean="0"/>
              <a:t> – катер</a:t>
            </a:r>
          </a:p>
          <a:p>
            <a:pPr>
              <a:buFont typeface="Arial" charset="0"/>
              <a:buNone/>
            </a:pPr>
            <a:r>
              <a:rPr lang="en-US" sz="1800" smtClean="0">
                <a:hlinkClick r:id="rId3"/>
              </a:rPr>
              <a:t>http://zv.innovaterussia.ru/attach/828894/w690</a:t>
            </a:r>
            <a:r>
              <a:rPr lang="ru-RU" sz="1800" smtClean="0"/>
              <a:t> – вагон</a:t>
            </a:r>
          </a:p>
          <a:p>
            <a:pPr>
              <a:buFont typeface="Arial" charset="0"/>
              <a:buNone/>
            </a:pPr>
            <a:r>
              <a:rPr lang="en-US" sz="1800" smtClean="0">
                <a:hlinkClick r:id="rId4"/>
              </a:rPr>
              <a:t>http://www.zagadki.org/riddles/transport/2/</a:t>
            </a:r>
            <a:r>
              <a:rPr lang="ru-RU" sz="1800" smtClean="0"/>
              <a:t> - загадки</a:t>
            </a:r>
          </a:p>
          <a:p>
            <a:pPr>
              <a:buFont typeface="Arial" charset="0"/>
              <a:buNone/>
            </a:pPr>
            <a:r>
              <a:rPr lang="en-US" sz="1800" smtClean="0">
                <a:hlinkClick r:id="rId5"/>
              </a:rPr>
              <a:t>http://www.prozagadki.ru/203-detskie-zagadki-pro-korabl.html</a:t>
            </a:r>
            <a:r>
              <a:rPr lang="ru-RU" sz="1800" smtClean="0"/>
              <a:t> – загадки</a:t>
            </a:r>
          </a:p>
          <a:p>
            <a:pPr>
              <a:buFont typeface="Arial" charset="0"/>
              <a:buNone/>
            </a:pPr>
            <a:endParaRPr lang="ru-RU" sz="1800" smtClean="0"/>
          </a:p>
          <a:p>
            <a:pPr>
              <a:buFont typeface="Arial" charset="0"/>
              <a:buNone/>
            </a:pPr>
            <a:endParaRPr lang="ru-RU" sz="1800" smtClean="0"/>
          </a:p>
          <a:p>
            <a:pPr>
              <a:buFont typeface="Arial" charset="0"/>
              <a:buNone/>
            </a:pPr>
            <a:endParaRPr lang="en-US" sz="1800" b="1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ru-RU" sz="1800" b="1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ru-RU" sz="1800" smtClean="0"/>
          </a:p>
          <a:p>
            <a:pPr>
              <a:buFont typeface="Arial" charset="0"/>
              <a:buNone/>
            </a:pPr>
            <a:endParaRPr lang="ru-RU" sz="1800" smtClean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4043363" cy="1143000"/>
          </a:xfrm>
        </p:spPr>
        <p:txBody>
          <a:bodyPr/>
          <a:lstStyle/>
          <a:p>
            <a:r>
              <a:rPr lang="ru-RU" sz="6600" b="1" smtClean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r>
              <a:rPr lang="ru-RU" sz="6600" b="1" smtClean="0">
                <a:latin typeface="Monotype Corsiva" pitchFamily="66" charset="0"/>
              </a:rPr>
              <a:t>втобус</a:t>
            </a:r>
          </a:p>
        </p:txBody>
      </p:sp>
      <p:pic>
        <p:nvPicPr>
          <p:cNvPr id="4" name="Рисунок 3" descr="Zu3Og9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32656"/>
            <a:ext cx="4653136" cy="3102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250825" y="2781300"/>
            <a:ext cx="516731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Что это за чудо - дом, </a:t>
            </a:r>
            <a:br>
              <a:rPr lang="ru-RU" sz="32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Окна светлые кругом, </a:t>
            </a:r>
            <a:br>
              <a:rPr lang="ru-RU" sz="32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Носит обувь из резины, </a:t>
            </a:r>
            <a:br>
              <a:rPr lang="ru-RU" sz="32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И питается бензином. 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900" cy="1143000"/>
          </a:xfrm>
        </p:spPr>
        <p:txBody>
          <a:bodyPr/>
          <a:lstStyle/>
          <a:p>
            <a:r>
              <a:rPr lang="ru-RU" sz="6000" b="1" smtClean="0">
                <a:latin typeface="Monotype Corsiva" pitchFamily="66" charset="0"/>
              </a:rPr>
              <a:t>Бульдоз</a:t>
            </a:r>
            <a:r>
              <a:rPr lang="ru-RU" sz="6000" b="1" smtClean="0">
                <a:solidFill>
                  <a:srgbClr val="FF0000"/>
                </a:solidFill>
                <a:latin typeface="Monotype Corsiva" pitchFamily="66" charset="0"/>
              </a:rPr>
              <a:t>е</a:t>
            </a:r>
            <a:r>
              <a:rPr lang="ru-RU" sz="6000" b="1" smtClean="0">
                <a:latin typeface="Monotype Corsiva" pitchFamily="66" charset="0"/>
              </a:rPr>
              <a:t>р</a:t>
            </a:r>
          </a:p>
        </p:txBody>
      </p:sp>
      <p:pic>
        <p:nvPicPr>
          <p:cNvPr id="4" name="Содержимое 3" descr="17251480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332656"/>
            <a:ext cx="4114205" cy="3342278"/>
          </a:xfrm>
          <a:effectLst>
            <a:softEdge rad="112500"/>
          </a:effectLst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2411413" y="3716338"/>
            <a:ext cx="516731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Там, где строят новый дом, </a:t>
            </a:r>
            <a:br>
              <a:rPr lang="ru-RU" sz="32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Ходит воин со щитом: </a:t>
            </a:r>
            <a:br>
              <a:rPr lang="ru-RU" sz="32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Прогулялся валко, шатко - </a:t>
            </a:r>
            <a:br>
              <a:rPr lang="ru-RU" sz="32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Ровной сделалась площадка. 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62275" cy="1143000"/>
          </a:xfrm>
        </p:spPr>
        <p:txBody>
          <a:bodyPr/>
          <a:lstStyle/>
          <a:p>
            <a:r>
              <a:rPr lang="ru-RU" sz="6000" b="1" smtClean="0">
                <a:latin typeface="Monotype Corsiva" pitchFamily="66" charset="0"/>
              </a:rPr>
              <a:t>В</a:t>
            </a:r>
            <a:r>
              <a:rPr lang="ru-RU" sz="6000" b="1" smtClean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r>
              <a:rPr lang="ru-RU" sz="6000" b="1" smtClean="0">
                <a:latin typeface="Monotype Corsiva" pitchFamily="66" charset="0"/>
              </a:rPr>
              <a:t>гон</a:t>
            </a:r>
          </a:p>
        </p:txBody>
      </p:sp>
      <p:pic>
        <p:nvPicPr>
          <p:cNvPr id="4" name="Содержимое 3" descr="w6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260648"/>
            <a:ext cx="5324876" cy="3672408"/>
          </a:xfrm>
          <a:effectLst>
            <a:softEdge rad="112500"/>
          </a:effectLst>
        </p:spPr>
      </p:pic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2627313" y="4076700"/>
            <a:ext cx="4572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Они бывают разные - </a:t>
            </a:r>
            <a:br>
              <a:rPr lang="ru-RU" sz="32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Зелёные и красные. </a:t>
            </a:r>
            <a:br>
              <a:rPr lang="ru-RU" sz="32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Они по рельсам вдоль бегут, </a:t>
            </a:r>
            <a:br>
              <a:rPr lang="ru-RU" sz="32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Везде встречают их и ждут</a:t>
            </a:r>
            <a:r>
              <a:rPr lang="ru-RU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900" cy="1143000"/>
          </a:xfrm>
        </p:spPr>
        <p:txBody>
          <a:bodyPr/>
          <a:lstStyle/>
          <a:p>
            <a:r>
              <a:rPr lang="ru-RU" sz="6000" b="1" smtClean="0">
                <a:latin typeface="Monotype Corsiva" pitchFamily="66" charset="0"/>
              </a:rPr>
              <a:t>В</a:t>
            </a:r>
            <a:r>
              <a:rPr lang="ru-RU" sz="6000" b="1" smtClean="0">
                <a:solidFill>
                  <a:srgbClr val="FF0000"/>
                </a:solidFill>
                <a:latin typeface="Monotype Corsiva" pitchFamily="66" charset="0"/>
              </a:rPr>
              <a:t>е</a:t>
            </a:r>
            <a:r>
              <a:rPr lang="ru-RU" sz="6000" b="1" smtClean="0">
                <a:latin typeface="Monotype Corsiva" pitchFamily="66" charset="0"/>
              </a:rPr>
              <a:t>л</a:t>
            </a:r>
            <a:r>
              <a:rPr lang="ru-RU" sz="6000" b="1" smtClean="0">
                <a:solidFill>
                  <a:srgbClr val="FF0000"/>
                </a:solidFill>
                <a:latin typeface="Monotype Corsiva" pitchFamily="66" charset="0"/>
              </a:rPr>
              <a:t>о</a:t>
            </a:r>
            <a:r>
              <a:rPr lang="ru-RU" sz="6000" b="1" smtClean="0">
                <a:latin typeface="Monotype Corsiva" pitchFamily="66" charset="0"/>
              </a:rPr>
              <a:t>с</a:t>
            </a:r>
            <a:r>
              <a:rPr lang="ru-RU" sz="6000" b="1" smtClean="0">
                <a:solidFill>
                  <a:srgbClr val="FF0000"/>
                </a:solidFill>
                <a:latin typeface="Monotype Corsiva" pitchFamily="66" charset="0"/>
              </a:rPr>
              <a:t>и</a:t>
            </a:r>
            <a:r>
              <a:rPr lang="ru-RU" sz="6000" b="1" smtClean="0">
                <a:latin typeface="Monotype Corsiva" pitchFamily="66" charset="0"/>
              </a:rPr>
              <a:t>пед</a:t>
            </a:r>
          </a:p>
        </p:txBody>
      </p:sp>
      <p:pic>
        <p:nvPicPr>
          <p:cNvPr id="4" name="Содержимое 3" descr="wheeler_junior_200_08_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404664"/>
            <a:ext cx="3523456" cy="3259197"/>
          </a:xfrm>
          <a:effectLst>
            <a:softEdge rad="112500"/>
          </a:effectLst>
        </p:spPr>
      </p:pic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395288" y="2636838"/>
            <a:ext cx="538321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Этот конь не ест овса, </a:t>
            </a:r>
            <a:br>
              <a:rPr lang="ru-RU" sz="32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Вместо ног - два колеса, </a:t>
            </a:r>
            <a:br>
              <a:rPr lang="ru-RU" sz="32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Сядь верхом - и мчись на нём, </a:t>
            </a:r>
            <a:br>
              <a:rPr lang="ru-RU" sz="32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Только лучше правь рулём! 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7100" cy="1143000"/>
          </a:xfrm>
        </p:spPr>
        <p:txBody>
          <a:bodyPr/>
          <a:lstStyle/>
          <a:p>
            <a:r>
              <a:rPr lang="ru-RU" sz="6000" b="1" smtClean="0">
                <a:latin typeface="Monotype Corsiva" pitchFamily="66" charset="0"/>
              </a:rPr>
              <a:t>Кат</a:t>
            </a:r>
            <a:r>
              <a:rPr lang="ru-RU" sz="6000" b="1" smtClean="0">
                <a:solidFill>
                  <a:srgbClr val="FF0000"/>
                </a:solidFill>
                <a:latin typeface="Monotype Corsiva" pitchFamily="66" charset="0"/>
              </a:rPr>
              <a:t>е</a:t>
            </a:r>
            <a:r>
              <a:rPr lang="ru-RU" sz="6000" b="1" smtClean="0">
                <a:latin typeface="Monotype Corsiva" pitchFamily="66" charset="0"/>
              </a:rPr>
              <a:t>р</a:t>
            </a:r>
          </a:p>
        </p:txBody>
      </p:sp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2555875" y="4005263"/>
            <a:ext cx="42846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На море, в реках и озёрах </a:t>
            </a:r>
            <a:br>
              <a:rPr lang="ru-RU" sz="32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Я плаваю, проворный, скорый. </a:t>
            </a:r>
            <a:br>
              <a:rPr lang="ru-RU" sz="32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Среди военных кораблей </a:t>
            </a:r>
            <a:br>
              <a:rPr lang="ru-RU" sz="32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Известен лёгкостью своей.</a:t>
            </a: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0"/>
            <a:ext cx="5034136" cy="3775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09975" cy="1143000"/>
          </a:xfrm>
        </p:spPr>
        <p:txBody>
          <a:bodyPr/>
          <a:lstStyle/>
          <a:p>
            <a:r>
              <a:rPr lang="ru-RU" sz="6000" b="1" smtClean="0">
                <a:latin typeface="Monotype Corsiva" pitchFamily="66" charset="0"/>
              </a:rPr>
              <a:t>К</a:t>
            </a:r>
            <a:r>
              <a:rPr lang="ru-RU" sz="6000" b="1" smtClean="0">
                <a:solidFill>
                  <a:srgbClr val="FF0000"/>
                </a:solidFill>
                <a:latin typeface="Monotype Corsiva" pitchFamily="66" charset="0"/>
              </a:rPr>
              <a:t>о</a:t>
            </a:r>
            <a:r>
              <a:rPr lang="ru-RU" sz="6000" b="1" smtClean="0">
                <a:latin typeface="Monotype Corsiva" pitchFamily="66" charset="0"/>
              </a:rPr>
              <a:t>мбайн</a:t>
            </a:r>
          </a:p>
        </p:txBody>
      </p:sp>
      <p:pic>
        <p:nvPicPr>
          <p:cNvPr id="4" name="Содержимое 3" descr="Niv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260648"/>
            <a:ext cx="4557752" cy="3162277"/>
          </a:xfrm>
          <a:effectLst>
            <a:softEdge rad="112500"/>
          </a:effectLst>
        </p:spPr>
      </p:pic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2268538" y="3644900"/>
            <a:ext cx="58134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За лесом усатое море лежит, </a:t>
            </a:r>
            <a:br>
              <a:rPr lang="ru-RU" sz="28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Волна за волною по морю бежит. </a:t>
            </a:r>
            <a:br>
              <a:rPr lang="ru-RU" sz="28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Пройдёт по волнам великан-пароход, </a:t>
            </a:r>
            <a:br>
              <a:rPr lang="ru-RU" sz="28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И каждую каплю с собой заберёт. 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900" cy="1143000"/>
          </a:xfrm>
        </p:spPr>
        <p:txBody>
          <a:bodyPr/>
          <a:lstStyle/>
          <a:p>
            <a:r>
              <a:rPr lang="ru-RU" sz="6000" b="1" smtClean="0">
                <a:latin typeface="Monotype Corsiva" pitchFamily="66" charset="0"/>
              </a:rPr>
              <a:t>К</a:t>
            </a:r>
            <a:r>
              <a:rPr lang="ru-RU" sz="6000" b="1" smtClean="0">
                <a:solidFill>
                  <a:srgbClr val="FF0000"/>
                </a:solidFill>
                <a:latin typeface="Monotype Corsiva" pitchFamily="66" charset="0"/>
              </a:rPr>
              <a:t>о</a:t>
            </a:r>
            <a:r>
              <a:rPr lang="ru-RU" sz="6000" b="1" smtClean="0">
                <a:latin typeface="Monotype Corsiva" pitchFamily="66" charset="0"/>
              </a:rPr>
              <a:t>рабль</a:t>
            </a:r>
          </a:p>
        </p:txBody>
      </p:sp>
      <p:pic>
        <p:nvPicPr>
          <p:cNvPr id="4" name="Содержимое 3" descr="0_50998_6d4e8e09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60648"/>
            <a:ext cx="4313453" cy="3235090"/>
          </a:xfrm>
          <a:effectLst>
            <a:softEdge rad="112500"/>
          </a:effectLst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395288" y="2636838"/>
            <a:ext cx="45720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Какие красавцы </a:t>
            </a:r>
            <a:br>
              <a:rPr lang="ru-RU" sz="32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Всегда и везде </a:t>
            </a:r>
            <a:br>
              <a:rPr lang="ru-RU" sz="32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На суше родятся – </a:t>
            </a:r>
            <a:br>
              <a:rPr lang="ru-RU" sz="32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Живут на воде?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3754438" cy="1143000"/>
          </a:xfrm>
        </p:spPr>
        <p:txBody>
          <a:bodyPr/>
          <a:lstStyle/>
          <a:p>
            <a:r>
              <a:rPr lang="ru-RU" sz="6000" b="1" smtClean="0">
                <a:latin typeface="Monotype Corsiva" pitchFamily="66" charset="0"/>
              </a:rPr>
              <a:t>М</a:t>
            </a:r>
            <a:r>
              <a:rPr lang="ru-RU" sz="6000" b="1" smtClean="0">
                <a:solidFill>
                  <a:srgbClr val="FF0000"/>
                </a:solidFill>
                <a:latin typeface="Monotype Corsiva" pitchFamily="66" charset="0"/>
              </a:rPr>
              <a:t>а</a:t>
            </a:r>
            <a:r>
              <a:rPr lang="ru-RU" sz="6000" b="1" smtClean="0">
                <a:latin typeface="Monotype Corsiva" pitchFamily="66" charset="0"/>
              </a:rPr>
              <a:t>шина</a:t>
            </a:r>
          </a:p>
        </p:txBody>
      </p:sp>
      <p:pic>
        <p:nvPicPr>
          <p:cNvPr id="4" name="Содержимое 3" descr="20091108093448814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260648"/>
            <a:ext cx="5338825" cy="3556992"/>
          </a:xfrm>
          <a:effectLst>
            <a:softEdge rad="112500"/>
          </a:effectLst>
        </p:spPr>
      </p:pic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323850" y="2924175"/>
            <a:ext cx="4572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Не лежит, не жужжит — </a:t>
            </a:r>
            <a:br>
              <a:rPr lang="ru-RU" sz="32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Жук по улице бежит. </a:t>
            </a:r>
            <a:br>
              <a:rPr lang="ru-RU" sz="32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И горят в глазах жука </a:t>
            </a:r>
            <a:br>
              <a:rPr lang="ru-RU" sz="3200" b="1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3200" b="1">
                <a:solidFill>
                  <a:srgbClr val="002060"/>
                </a:solidFill>
                <a:latin typeface="Monotype Corsiva" pitchFamily="66" charset="0"/>
              </a:rPr>
              <a:t>Два блестящих огонька. 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6b2d14415cc289375992aa31e5bcd6bc3d12b3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278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Arial</vt:lpstr>
      <vt:lpstr>Monotype Corsiva</vt:lpstr>
      <vt:lpstr>Тема Office</vt:lpstr>
      <vt:lpstr>Тема Office</vt:lpstr>
      <vt:lpstr>Тема Office</vt:lpstr>
      <vt:lpstr>Картинный словарь.  Транспорт.</vt:lpstr>
      <vt:lpstr>Автобус</vt:lpstr>
      <vt:lpstr>Бульдозер</vt:lpstr>
      <vt:lpstr>Вагон</vt:lpstr>
      <vt:lpstr>Велосипед</vt:lpstr>
      <vt:lpstr>Катер</vt:lpstr>
      <vt:lpstr>Комбайн</vt:lpstr>
      <vt:lpstr>Корабль</vt:lpstr>
      <vt:lpstr>Машина</vt:lpstr>
      <vt:lpstr>Ракета</vt:lpstr>
      <vt:lpstr>Трактор</vt:lpstr>
      <vt:lpstr>Трамвай</vt:lpstr>
      <vt:lpstr>Троллейбус</vt:lpstr>
      <vt:lpstr>Экскаватор</vt:lpstr>
      <vt:lpstr>Эскалатор</vt:lpstr>
      <vt:lpstr>Источники:</vt:lpstr>
      <vt:lpstr>Слайд 17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Картинный словарь.Транспорт</dc:title>
  <dc:creator>Белозёрова</dc:creator>
  <cp:lastModifiedBy>Кристя</cp:lastModifiedBy>
  <cp:revision>14</cp:revision>
  <dcterms:created xsi:type="dcterms:W3CDTF">2012-07-04T11:44:02Z</dcterms:created>
  <dcterms:modified xsi:type="dcterms:W3CDTF">2017-09-02T10:31:20Z</dcterms:modified>
</cp:coreProperties>
</file>